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1725"/>
    <a:srgbClr val="C1C6C8"/>
    <a:srgbClr val="DAC79D"/>
    <a:srgbClr val="642F6C"/>
    <a:srgbClr val="8F993E"/>
    <a:srgbClr val="007FA3"/>
    <a:srgbClr val="FFB81C"/>
    <a:srgbClr val="A943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34" d="100"/>
          <a:sy n="34" d="100"/>
        </p:scale>
        <p:origin x="17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 Foe, Thomas" userId="a3143976-1ac2-4929-95b6-df17c4766d0d" providerId="ADAL" clId="{EE18346A-B90E-42A6-9CD6-DBB76843F6CD}"/>
    <pc:docChg chg="modSld">
      <pc:chgData name="La Foe, Thomas" userId="a3143976-1ac2-4929-95b6-df17c4766d0d" providerId="ADAL" clId="{EE18346A-B90E-42A6-9CD6-DBB76843F6CD}" dt="2022-04-22T15:41:11.661" v="77" actId="20577"/>
      <pc:docMkLst>
        <pc:docMk/>
      </pc:docMkLst>
      <pc:sldChg chg="modSp mod">
        <pc:chgData name="La Foe, Thomas" userId="a3143976-1ac2-4929-95b6-df17c4766d0d" providerId="ADAL" clId="{EE18346A-B90E-42A6-9CD6-DBB76843F6CD}" dt="2022-04-22T15:41:11.661" v="77" actId="20577"/>
        <pc:sldMkLst>
          <pc:docMk/>
          <pc:sldMk cId="1833805497" sldId="256"/>
        </pc:sldMkLst>
        <pc:spChg chg="mod">
          <ac:chgData name="La Foe, Thomas" userId="a3143976-1ac2-4929-95b6-df17c4766d0d" providerId="ADAL" clId="{EE18346A-B90E-42A6-9CD6-DBB76843F6CD}" dt="2022-04-22T15:41:11.661" v="77" actId="20577"/>
          <ac:spMkLst>
            <pc:docMk/>
            <pc:sldMk cId="1833805497" sldId="256"/>
            <ac:spMk id="4" creationId="{CA8C70C5-1577-4C82-B0CD-CD674027D38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311481D-26F5-45D5-AB7A-8473E4BD8352}" type="datetimeFigureOut">
              <a:rPr lang="en-US" smtClean="0"/>
              <a:t>4/22/2022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1292E4-A6DA-4F86-8F30-200338560FE5}" type="slidenum">
              <a:rPr lang="en-US" smtClean="0"/>
              <a:t>‹#›</a:t>
            </a:fld>
            <a:endParaRPr lang="en-US"/>
          </a:p>
        </p:txBody>
      </p:sp>
    </p:spTree>
    <p:extLst>
      <p:ext uri="{BB962C8B-B14F-4D97-AF65-F5344CB8AC3E}">
        <p14:creationId xmlns:p14="http://schemas.microsoft.com/office/powerpoint/2010/main" val="3067468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11481D-26F5-45D5-AB7A-8473E4BD8352}" type="datetimeFigureOut">
              <a:rPr lang="en-US" smtClean="0"/>
              <a:t>4/22/2022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1292E4-A6DA-4F86-8F30-200338560FE5}" type="slidenum">
              <a:rPr lang="en-US" smtClean="0"/>
              <a:t>‹#›</a:t>
            </a:fld>
            <a:endParaRPr lang="en-US"/>
          </a:p>
        </p:txBody>
      </p:sp>
    </p:spTree>
    <p:extLst>
      <p:ext uri="{BB962C8B-B14F-4D97-AF65-F5344CB8AC3E}">
        <p14:creationId xmlns:p14="http://schemas.microsoft.com/office/powerpoint/2010/main" val="2983541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11481D-26F5-45D5-AB7A-8473E4BD8352}" type="datetimeFigureOut">
              <a:rPr lang="en-US" smtClean="0"/>
              <a:t>4/22/2022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1292E4-A6DA-4F86-8F30-200338560FE5}" type="slidenum">
              <a:rPr lang="en-US" smtClean="0"/>
              <a:t>‹#›</a:t>
            </a:fld>
            <a:endParaRPr lang="en-US"/>
          </a:p>
        </p:txBody>
      </p:sp>
    </p:spTree>
    <p:extLst>
      <p:ext uri="{BB962C8B-B14F-4D97-AF65-F5344CB8AC3E}">
        <p14:creationId xmlns:p14="http://schemas.microsoft.com/office/powerpoint/2010/main" val="1978833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11481D-26F5-45D5-AB7A-8473E4BD8352}" type="datetimeFigureOut">
              <a:rPr lang="en-US" smtClean="0"/>
              <a:t>4/22/2022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1292E4-A6DA-4F86-8F30-200338560FE5}" type="slidenum">
              <a:rPr lang="en-US" smtClean="0"/>
              <a:t>‹#›</a:t>
            </a:fld>
            <a:endParaRPr lang="en-US"/>
          </a:p>
        </p:txBody>
      </p:sp>
    </p:spTree>
    <p:extLst>
      <p:ext uri="{BB962C8B-B14F-4D97-AF65-F5344CB8AC3E}">
        <p14:creationId xmlns:p14="http://schemas.microsoft.com/office/powerpoint/2010/main" val="1427866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11481D-26F5-45D5-AB7A-8473E4BD8352}" type="datetimeFigureOut">
              <a:rPr lang="en-US" smtClean="0"/>
              <a:t>4/22/2022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1292E4-A6DA-4F86-8F30-200338560FE5}" type="slidenum">
              <a:rPr lang="en-US" smtClean="0"/>
              <a:t>‹#›</a:t>
            </a:fld>
            <a:endParaRPr lang="en-US"/>
          </a:p>
        </p:txBody>
      </p:sp>
    </p:spTree>
    <p:extLst>
      <p:ext uri="{BB962C8B-B14F-4D97-AF65-F5344CB8AC3E}">
        <p14:creationId xmlns:p14="http://schemas.microsoft.com/office/powerpoint/2010/main" val="2349181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311481D-26F5-45D5-AB7A-8473E4BD8352}" type="datetimeFigureOut">
              <a:rPr lang="en-US" smtClean="0"/>
              <a:t>4/22/2022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1292E4-A6DA-4F86-8F30-200338560FE5}" type="slidenum">
              <a:rPr lang="en-US" smtClean="0"/>
              <a:t>‹#›</a:t>
            </a:fld>
            <a:endParaRPr lang="en-US"/>
          </a:p>
        </p:txBody>
      </p:sp>
    </p:spTree>
    <p:extLst>
      <p:ext uri="{BB962C8B-B14F-4D97-AF65-F5344CB8AC3E}">
        <p14:creationId xmlns:p14="http://schemas.microsoft.com/office/powerpoint/2010/main" val="1121181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11481D-26F5-45D5-AB7A-8473E4BD8352}" type="datetimeFigureOut">
              <a:rPr lang="en-US" smtClean="0"/>
              <a:t>4/22/2022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1292E4-A6DA-4F86-8F30-200338560FE5}" type="slidenum">
              <a:rPr lang="en-US" smtClean="0"/>
              <a:t>‹#›</a:t>
            </a:fld>
            <a:endParaRPr lang="en-US"/>
          </a:p>
        </p:txBody>
      </p:sp>
    </p:spTree>
    <p:extLst>
      <p:ext uri="{BB962C8B-B14F-4D97-AF65-F5344CB8AC3E}">
        <p14:creationId xmlns:p14="http://schemas.microsoft.com/office/powerpoint/2010/main" val="2996069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311481D-26F5-45D5-AB7A-8473E4BD8352}" type="datetimeFigureOut">
              <a:rPr lang="en-US" smtClean="0"/>
              <a:t>4/22/2022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1292E4-A6DA-4F86-8F30-200338560FE5}" type="slidenum">
              <a:rPr lang="en-US" smtClean="0"/>
              <a:t>‹#›</a:t>
            </a:fld>
            <a:endParaRPr lang="en-US"/>
          </a:p>
        </p:txBody>
      </p:sp>
    </p:spTree>
    <p:extLst>
      <p:ext uri="{BB962C8B-B14F-4D97-AF65-F5344CB8AC3E}">
        <p14:creationId xmlns:p14="http://schemas.microsoft.com/office/powerpoint/2010/main" val="2500761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11481D-26F5-45D5-AB7A-8473E4BD8352}" type="datetimeFigureOut">
              <a:rPr lang="en-US" smtClean="0"/>
              <a:t>4/22/2022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1292E4-A6DA-4F86-8F30-200338560FE5}" type="slidenum">
              <a:rPr lang="en-US" smtClean="0"/>
              <a:t>‹#›</a:t>
            </a:fld>
            <a:endParaRPr lang="en-US"/>
          </a:p>
        </p:txBody>
      </p:sp>
    </p:spTree>
    <p:extLst>
      <p:ext uri="{BB962C8B-B14F-4D97-AF65-F5344CB8AC3E}">
        <p14:creationId xmlns:p14="http://schemas.microsoft.com/office/powerpoint/2010/main" val="3755334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D311481D-26F5-45D5-AB7A-8473E4BD8352}" type="datetimeFigureOut">
              <a:rPr lang="en-US" smtClean="0"/>
              <a:t>4/22/2022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1292E4-A6DA-4F86-8F30-200338560FE5}" type="slidenum">
              <a:rPr lang="en-US" smtClean="0"/>
              <a:t>‹#›</a:t>
            </a:fld>
            <a:endParaRPr lang="en-US"/>
          </a:p>
        </p:txBody>
      </p:sp>
    </p:spTree>
    <p:extLst>
      <p:ext uri="{BB962C8B-B14F-4D97-AF65-F5344CB8AC3E}">
        <p14:creationId xmlns:p14="http://schemas.microsoft.com/office/powerpoint/2010/main" val="848573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D311481D-26F5-45D5-AB7A-8473E4BD8352}" type="datetimeFigureOut">
              <a:rPr lang="en-US" smtClean="0"/>
              <a:t>4/22/2022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1292E4-A6DA-4F86-8F30-200338560FE5}" type="slidenum">
              <a:rPr lang="en-US" smtClean="0"/>
              <a:t>‹#›</a:t>
            </a:fld>
            <a:endParaRPr lang="en-US"/>
          </a:p>
        </p:txBody>
      </p:sp>
    </p:spTree>
    <p:extLst>
      <p:ext uri="{BB962C8B-B14F-4D97-AF65-F5344CB8AC3E}">
        <p14:creationId xmlns:p14="http://schemas.microsoft.com/office/powerpoint/2010/main" val="1831764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D311481D-26F5-45D5-AB7A-8473E4BD8352}" type="datetimeFigureOut">
              <a:rPr lang="en-US" smtClean="0"/>
              <a:t>4/22/2022</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731292E4-A6DA-4F86-8F30-200338560FE5}" type="slidenum">
              <a:rPr lang="en-US" smtClean="0"/>
              <a:t>‹#›</a:t>
            </a:fld>
            <a:endParaRPr lang="en-US"/>
          </a:p>
        </p:txBody>
      </p:sp>
    </p:spTree>
    <p:extLst>
      <p:ext uri="{BB962C8B-B14F-4D97-AF65-F5344CB8AC3E}">
        <p14:creationId xmlns:p14="http://schemas.microsoft.com/office/powerpoint/2010/main" val="20216887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guides.library.msstate.edu/dmc/powerpoint" TargetMode="External"/><Relationship Id="rId4" Type="http://schemas.openxmlformats.org/officeDocument/2006/relationships/hyperlink" Target="https://www.brand.msstate.edu/assets/index.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2F740C0E-EE73-4713-B1D9-2F35CED42A7E}"/>
              </a:ext>
            </a:extLst>
          </p:cNvPr>
          <p:cNvSpPr/>
          <p:nvPr/>
        </p:nvSpPr>
        <p:spPr>
          <a:xfrm>
            <a:off x="0" y="0"/>
            <a:ext cx="43891200" cy="32918400"/>
          </a:xfrm>
          <a:prstGeom prst="rect">
            <a:avLst/>
          </a:prstGeom>
          <a:solidFill>
            <a:srgbClr val="C1C6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CA8C70C5-1577-4C82-B0CD-CD674027D38B}"/>
              </a:ext>
            </a:extLst>
          </p:cNvPr>
          <p:cNvSpPr/>
          <p:nvPr/>
        </p:nvSpPr>
        <p:spPr>
          <a:xfrm>
            <a:off x="11314176" y="501444"/>
            <a:ext cx="32119824" cy="5486400"/>
          </a:xfrm>
          <a:prstGeom prst="rect">
            <a:avLst/>
          </a:prstGeom>
          <a:solidFill>
            <a:srgbClr val="5D1725"/>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nchorCtr="0"/>
          <a:lstStyle/>
          <a:p>
            <a:pPr algn="ctr"/>
            <a:r>
              <a:rPr lang="en-US" sz="8000" b="1" dirty="0">
                <a:latin typeface="Arial" panose="020B0604020202020204" pitchFamily="34" charset="0"/>
                <a:cs typeface="Arial" panose="020B0604020202020204" pitchFamily="34" charset="0"/>
              </a:rPr>
              <a:t>Creating a Conference Poster in Microsoft PowerPoint:</a:t>
            </a:r>
          </a:p>
          <a:p>
            <a:pPr algn="ctr"/>
            <a:r>
              <a:rPr lang="en-US" sz="8000" b="1">
                <a:latin typeface="Arial" panose="020B0604020202020204" pitchFamily="34" charset="0"/>
                <a:cs typeface="Arial" panose="020B0604020202020204" pitchFamily="34" charset="0"/>
              </a:rPr>
              <a:t>A Template</a:t>
            </a:r>
            <a:endParaRPr lang="en-US" sz="8000" b="1" dirty="0">
              <a:latin typeface="Arial" panose="020B0604020202020204" pitchFamily="34" charset="0"/>
              <a:cs typeface="Arial" panose="020B0604020202020204" pitchFamily="34" charset="0"/>
            </a:endParaRPr>
          </a:p>
          <a:p>
            <a:pPr algn="ctr"/>
            <a:r>
              <a:rPr lang="en-US" sz="4000" b="1" dirty="0">
                <a:latin typeface="Arial" panose="020B0604020202020204" pitchFamily="34" charset="0"/>
                <a:cs typeface="Arial" panose="020B0604020202020204" pitchFamily="34" charset="0"/>
              </a:rPr>
              <a:t>Thomas La Foe</a:t>
            </a:r>
            <a:r>
              <a:rPr lang="en-US" sz="4000" b="1" baseline="30000" dirty="0">
                <a:latin typeface="Arial" panose="020B0604020202020204" pitchFamily="34" charset="0"/>
                <a:cs typeface="Arial" panose="020B0604020202020204" pitchFamily="34" charset="0"/>
              </a:rPr>
              <a:t>†</a:t>
            </a:r>
            <a:r>
              <a:rPr lang="en-US" sz="4000" b="1" dirty="0">
                <a:latin typeface="Arial" panose="020B0604020202020204" pitchFamily="34" charset="0"/>
                <a:cs typeface="Arial" panose="020B0604020202020204" pitchFamily="34" charset="0"/>
              </a:rPr>
              <a:t>, Stephanie Agnew</a:t>
            </a:r>
            <a:r>
              <a:rPr lang="en-US" sz="4000" b="1" baseline="30000" dirty="0">
                <a:latin typeface="Arial" panose="020B0604020202020204" pitchFamily="34" charset="0"/>
                <a:cs typeface="Arial" panose="020B0604020202020204" pitchFamily="34" charset="0"/>
              </a:rPr>
              <a:t>†</a:t>
            </a:r>
            <a:r>
              <a:rPr lang="en-US" sz="4000" b="1" dirty="0">
                <a:latin typeface="Arial" panose="020B0604020202020204" pitchFamily="34" charset="0"/>
                <a:cs typeface="Arial" panose="020B0604020202020204" pitchFamily="34" charset="0"/>
              </a:rPr>
              <a:t>, and Pattye Archer</a:t>
            </a:r>
            <a:r>
              <a:rPr lang="en-US" sz="4000" b="1" baseline="30000" dirty="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a:p>
            <a:pPr algn="ctr"/>
            <a:r>
              <a:rPr lang="en-US" sz="4000" b="1" baseline="30000" dirty="0">
                <a:latin typeface="Arial" panose="020B0604020202020204" pitchFamily="34" charset="0"/>
                <a:cs typeface="Arial" panose="020B0604020202020204" pitchFamily="34" charset="0"/>
              </a:rPr>
              <a:t>†</a:t>
            </a:r>
            <a:r>
              <a:rPr lang="en-US" sz="4000" b="1" dirty="0">
                <a:latin typeface="Arial" panose="020B0604020202020204" pitchFamily="34" charset="0"/>
                <a:cs typeface="Arial" panose="020B0604020202020204" pitchFamily="34" charset="0"/>
              </a:rPr>
              <a:t>Mississippi State University, </a:t>
            </a:r>
            <a:r>
              <a:rPr lang="en-US" sz="4000" b="1" baseline="30000" dirty="0">
                <a:latin typeface="Arial" panose="020B0604020202020204" pitchFamily="34" charset="0"/>
                <a:cs typeface="Arial" panose="020B0604020202020204" pitchFamily="34" charset="0"/>
              </a:rPr>
              <a:t>‡</a:t>
            </a:r>
            <a:r>
              <a:rPr lang="en-US" sz="4000" b="1" dirty="0">
                <a:latin typeface="Arial" panose="020B0604020202020204" pitchFamily="34" charset="0"/>
                <a:cs typeface="Arial" panose="020B0604020202020204" pitchFamily="34" charset="0"/>
              </a:rPr>
              <a:t>Mississippi University for Women</a:t>
            </a:r>
          </a:p>
        </p:txBody>
      </p:sp>
      <p:sp>
        <p:nvSpPr>
          <p:cNvPr id="5" name="Rectangle 4">
            <a:extLst>
              <a:ext uri="{FF2B5EF4-FFF2-40B4-BE49-F238E27FC236}">
                <a16:creationId xmlns:a16="http://schemas.microsoft.com/office/drawing/2014/main" id="{8A78642F-9FB3-41C7-A31D-1100897A1E06}"/>
              </a:ext>
            </a:extLst>
          </p:cNvPr>
          <p:cNvSpPr/>
          <p:nvPr/>
        </p:nvSpPr>
        <p:spPr>
          <a:xfrm>
            <a:off x="457200" y="6356556"/>
            <a:ext cx="10405872" cy="26060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51177FB-132F-41AE-B3CC-479142CC59C6}"/>
              </a:ext>
            </a:extLst>
          </p:cNvPr>
          <p:cNvSpPr/>
          <p:nvPr/>
        </p:nvSpPr>
        <p:spPr>
          <a:xfrm>
            <a:off x="11314176" y="6356556"/>
            <a:ext cx="21262848" cy="26060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1E00E16-ACDD-427E-8A7A-A9584FB281DE}"/>
              </a:ext>
            </a:extLst>
          </p:cNvPr>
          <p:cNvSpPr/>
          <p:nvPr/>
        </p:nvSpPr>
        <p:spPr>
          <a:xfrm>
            <a:off x="33028128" y="6356556"/>
            <a:ext cx="10405872" cy="26060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Logo&#10;&#10;Description automatically generated">
            <a:extLst>
              <a:ext uri="{FF2B5EF4-FFF2-40B4-BE49-F238E27FC236}">
                <a16:creationId xmlns:a16="http://schemas.microsoft.com/office/drawing/2014/main" id="{CCEEA99E-8334-41F8-9FED-2EFA53449E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973392"/>
            <a:ext cx="10405872" cy="4292122"/>
          </a:xfrm>
          <a:prstGeom prst="rect">
            <a:avLst/>
          </a:prstGeom>
        </p:spPr>
      </p:pic>
      <p:sp>
        <p:nvSpPr>
          <p:cNvPr id="11" name="Rectangle 10">
            <a:extLst>
              <a:ext uri="{FF2B5EF4-FFF2-40B4-BE49-F238E27FC236}">
                <a16:creationId xmlns:a16="http://schemas.microsoft.com/office/drawing/2014/main" id="{0FD9AB3E-185C-4461-BE1E-468E813EF4B5}"/>
              </a:ext>
            </a:extLst>
          </p:cNvPr>
          <p:cNvSpPr/>
          <p:nvPr/>
        </p:nvSpPr>
        <p:spPr>
          <a:xfrm>
            <a:off x="457200" y="6356556"/>
            <a:ext cx="10405872" cy="1371600"/>
          </a:xfrm>
          <a:prstGeom prst="rect">
            <a:avLst/>
          </a:prstGeom>
          <a:solidFill>
            <a:srgbClr val="5D172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latin typeface="Arial" panose="020B0604020202020204" pitchFamily="34" charset="0"/>
                <a:cs typeface="Arial" panose="020B0604020202020204" pitchFamily="34" charset="0"/>
              </a:rPr>
              <a:t>Background</a:t>
            </a:r>
          </a:p>
        </p:txBody>
      </p:sp>
      <p:sp>
        <p:nvSpPr>
          <p:cNvPr id="12" name="Rectangle 11">
            <a:extLst>
              <a:ext uri="{FF2B5EF4-FFF2-40B4-BE49-F238E27FC236}">
                <a16:creationId xmlns:a16="http://schemas.microsoft.com/office/drawing/2014/main" id="{6A743A7E-217C-46F1-80A5-47AB1696F560}"/>
              </a:ext>
            </a:extLst>
          </p:cNvPr>
          <p:cNvSpPr/>
          <p:nvPr/>
        </p:nvSpPr>
        <p:spPr>
          <a:xfrm>
            <a:off x="457200" y="21165580"/>
            <a:ext cx="10405872" cy="1371600"/>
          </a:xfrm>
          <a:prstGeom prst="rect">
            <a:avLst/>
          </a:prstGeom>
          <a:solidFill>
            <a:srgbClr val="5D172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latin typeface="Arial" panose="020B0604020202020204" pitchFamily="34" charset="0"/>
                <a:cs typeface="Arial" panose="020B0604020202020204" pitchFamily="34" charset="0"/>
              </a:rPr>
              <a:t>Methodology</a:t>
            </a:r>
          </a:p>
        </p:txBody>
      </p:sp>
      <p:sp>
        <p:nvSpPr>
          <p:cNvPr id="13" name="Rectangle 12">
            <a:extLst>
              <a:ext uri="{FF2B5EF4-FFF2-40B4-BE49-F238E27FC236}">
                <a16:creationId xmlns:a16="http://schemas.microsoft.com/office/drawing/2014/main" id="{8FD665A7-0D16-47C6-A4FF-691A06789E7A}"/>
              </a:ext>
            </a:extLst>
          </p:cNvPr>
          <p:cNvSpPr/>
          <p:nvPr/>
        </p:nvSpPr>
        <p:spPr>
          <a:xfrm>
            <a:off x="457200" y="14570431"/>
            <a:ext cx="10405872" cy="1371600"/>
          </a:xfrm>
          <a:prstGeom prst="rect">
            <a:avLst/>
          </a:prstGeom>
          <a:solidFill>
            <a:srgbClr val="5D172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latin typeface="Arial" panose="020B0604020202020204" pitchFamily="34" charset="0"/>
                <a:cs typeface="Arial" panose="020B0604020202020204" pitchFamily="34" charset="0"/>
              </a:rPr>
              <a:t>Objectives</a:t>
            </a:r>
          </a:p>
        </p:txBody>
      </p:sp>
      <p:sp>
        <p:nvSpPr>
          <p:cNvPr id="14" name="Rectangle 13">
            <a:extLst>
              <a:ext uri="{FF2B5EF4-FFF2-40B4-BE49-F238E27FC236}">
                <a16:creationId xmlns:a16="http://schemas.microsoft.com/office/drawing/2014/main" id="{9207A1FE-923E-4210-8AFB-5C7561C91831}"/>
              </a:ext>
            </a:extLst>
          </p:cNvPr>
          <p:cNvSpPr/>
          <p:nvPr/>
        </p:nvSpPr>
        <p:spPr>
          <a:xfrm>
            <a:off x="33028128" y="6356556"/>
            <a:ext cx="10405872" cy="1371600"/>
          </a:xfrm>
          <a:prstGeom prst="rect">
            <a:avLst/>
          </a:prstGeom>
          <a:solidFill>
            <a:srgbClr val="5D172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latin typeface="Arial" panose="020B0604020202020204" pitchFamily="34" charset="0"/>
                <a:cs typeface="Arial" panose="020B0604020202020204" pitchFamily="34" charset="0"/>
              </a:rPr>
              <a:t>Conclusions</a:t>
            </a:r>
          </a:p>
        </p:txBody>
      </p:sp>
      <p:sp>
        <p:nvSpPr>
          <p:cNvPr id="15" name="Rectangle 14">
            <a:extLst>
              <a:ext uri="{FF2B5EF4-FFF2-40B4-BE49-F238E27FC236}">
                <a16:creationId xmlns:a16="http://schemas.microsoft.com/office/drawing/2014/main" id="{3858DBB1-8520-45AC-9338-94312089D321}"/>
              </a:ext>
            </a:extLst>
          </p:cNvPr>
          <p:cNvSpPr/>
          <p:nvPr/>
        </p:nvSpPr>
        <p:spPr>
          <a:xfrm>
            <a:off x="33028128" y="22864103"/>
            <a:ext cx="10405872" cy="1371600"/>
          </a:xfrm>
          <a:prstGeom prst="rect">
            <a:avLst/>
          </a:prstGeom>
          <a:solidFill>
            <a:srgbClr val="5D172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latin typeface="Arial" panose="020B0604020202020204" pitchFamily="34" charset="0"/>
                <a:cs typeface="Arial" panose="020B0604020202020204" pitchFamily="34" charset="0"/>
              </a:rPr>
              <a:t>Acknowledgements</a:t>
            </a:r>
          </a:p>
        </p:txBody>
      </p:sp>
      <p:sp>
        <p:nvSpPr>
          <p:cNvPr id="16" name="Rectangle 15">
            <a:extLst>
              <a:ext uri="{FF2B5EF4-FFF2-40B4-BE49-F238E27FC236}">
                <a16:creationId xmlns:a16="http://schemas.microsoft.com/office/drawing/2014/main" id="{7251C77F-10BB-4E6A-9909-9126F97FBC15}"/>
              </a:ext>
            </a:extLst>
          </p:cNvPr>
          <p:cNvSpPr/>
          <p:nvPr/>
        </p:nvSpPr>
        <p:spPr>
          <a:xfrm>
            <a:off x="11314176" y="6356556"/>
            <a:ext cx="21262848" cy="1371600"/>
          </a:xfrm>
          <a:prstGeom prst="rect">
            <a:avLst/>
          </a:prstGeom>
          <a:solidFill>
            <a:srgbClr val="5D172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latin typeface="Arial" panose="020B0604020202020204" pitchFamily="34" charset="0"/>
                <a:cs typeface="Arial" panose="020B0604020202020204" pitchFamily="34" charset="0"/>
              </a:rPr>
              <a:t>Results</a:t>
            </a:r>
          </a:p>
        </p:txBody>
      </p:sp>
      <p:sp>
        <p:nvSpPr>
          <p:cNvPr id="18" name="TextBox 17">
            <a:extLst>
              <a:ext uri="{FF2B5EF4-FFF2-40B4-BE49-F238E27FC236}">
                <a16:creationId xmlns:a16="http://schemas.microsoft.com/office/drawing/2014/main" id="{C12D8B69-B6A6-459B-A5AF-3134828AF626}"/>
              </a:ext>
            </a:extLst>
          </p:cNvPr>
          <p:cNvSpPr txBox="1"/>
          <p:nvPr/>
        </p:nvSpPr>
        <p:spPr>
          <a:xfrm>
            <a:off x="737419" y="7978880"/>
            <a:ext cx="9851923" cy="6186309"/>
          </a:xfrm>
          <a:prstGeom prst="rect">
            <a:avLst/>
          </a:prstGeom>
          <a:noFill/>
        </p:spPr>
        <p:txBody>
          <a:bodyPr wrap="square">
            <a:spAutoFit/>
          </a:bodyPr>
          <a:lstStyle/>
          <a:p>
            <a:pPr marL="0" marR="0">
              <a:spcBef>
                <a:spcPts val="0"/>
              </a:spcBef>
              <a:spcAft>
                <a:spcPts val="0"/>
              </a:spcAf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Video provides a powerful way to help you prove your point. When you click Online Video, you can paste in the embed code for the video you want to add. You can also type a keyword to search online for the video that best fits your document. To make your document look professionally produced, Word provides header, footer, cover page, and text box designs that complement each other. For example, you can add a matching cover page, header, and sidebar. Click Insert and then choose the elements you want from the different galleries.</a:t>
            </a:r>
          </a:p>
        </p:txBody>
      </p:sp>
      <p:sp>
        <p:nvSpPr>
          <p:cNvPr id="19" name="TextBox 18">
            <a:extLst>
              <a:ext uri="{FF2B5EF4-FFF2-40B4-BE49-F238E27FC236}">
                <a16:creationId xmlns:a16="http://schemas.microsoft.com/office/drawing/2014/main" id="{DA8BA15B-A88E-4301-B2D7-492553D34EDB}"/>
              </a:ext>
            </a:extLst>
          </p:cNvPr>
          <p:cNvSpPr txBox="1"/>
          <p:nvPr/>
        </p:nvSpPr>
        <p:spPr>
          <a:xfrm>
            <a:off x="737419" y="16236023"/>
            <a:ext cx="9851923" cy="4524315"/>
          </a:xfrm>
          <a:prstGeom prst="rect">
            <a:avLst/>
          </a:prstGeom>
          <a:noFill/>
        </p:spPr>
        <p:txBody>
          <a:bodyPr wrap="square">
            <a:spAutoFit/>
          </a:bodyPr>
          <a:lstStyle/>
          <a:p>
            <a:pPr marL="571500" marR="0" indent="-571500">
              <a:spcBef>
                <a:spcPts val="0"/>
              </a:spcBef>
              <a:spcAft>
                <a:spcPts val="0"/>
              </a:spcAft>
              <a:buFont typeface="Arial" panose="020B0604020202020204" pitchFamily="34" charset="0"/>
              <a:buChar char="•"/>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Save time in Word with new buttons that show up where you need them. </a:t>
            </a:r>
          </a:p>
          <a:p>
            <a:pPr marL="571500" marR="0" indent="-571500">
              <a:spcBef>
                <a:spcPts val="0"/>
              </a:spcBef>
              <a:spcAft>
                <a:spcPts val="0"/>
              </a:spcAft>
              <a:buFont typeface="Arial" panose="020B0604020202020204" pitchFamily="34" charset="0"/>
              <a:buChar char="•"/>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To change the way a picture fits in your document, click it and a button for layout options appears next to it. </a:t>
            </a:r>
          </a:p>
          <a:p>
            <a:pPr marL="571500" marR="0" indent="-571500">
              <a:spcBef>
                <a:spcPts val="0"/>
              </a:spcBef>
              <a:spcAft>
                <a:spcPts val="0"/>
              </a:spcAft>
              <a:buFont typeface="Arial" panose="020B0604020202020204" pitchFamily="34" charset="0"/>
              <a:buChar char="•"/>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When you work on a table, click where you want to add a row or a column, and then click the plus sign.</a:t>
            </a:r>
          </a:p>
        </p:txBody>
      </p:sp>
      <p:sp>
        <p:nvSpPr>
          <p:cNvPr id="20" name="TextBox 19">
            <a:extLst>
              <a:ext uri="{FF2B5EF4-FFF2-40B4-BE49-F238E27FC236}">
                <a16:creationId xmlns:a16="http://schemas.microsoft.com/office/drawing/2014/main" id="{BDB28DB0-DE51-492A-97EC-44C5C26D1FBE}"/>
              </a:ext>
            </a:extLst>
          </p:cNvPr>
          <p:cNvSpPr txBox="1"/>
          <p:nvPr/>
        </p:nvSpPr>
        <p:spPr>
          <a:xfrm>
            <a:off x="33582077" y="8302045"/>
            <a:ext cx="9851923" cy="13388280"/>
          </a:xfrm>
          <a:prstGeom prst="rect">
            <a:avLst/>
          </a:prstGeom>
          <a:noFill/>
        </p:spPr>
        <p:txBody>
          <a:bodyPr wrap="square">
            <a:spAutoFit/>
          </a:bodyPr>
          <a:lstStyle/>
          <a:p>
            <a:pPr marL="571500" marR="0" indent="-571500">
              <a:spcBef>
                <a:spcPts val="0"/>
              </a:spcBef>
              <a:spcAft>
                <a:spcPts val="0"/>
              </a:spcAft>
              <a:buFont typeface="Arial" panose="020B0604020202020204" pitchFamily="34" charset="0"/>
              <a:buChar char="•"/>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Save time in Word with new buttons that show up where you need them. </a:t>
            </a:r>
          </a:p>
          <a:p>
            <a:pPr marL="571500" marR="0" indent="-571500">
              <a:spcBef>
                <a:spcPts val="0"/>
              </a:spcBef>
              <a:spcAft>
                <a:spcPts val="0"/>
              </a:spcAft>
              <a:buFont typeface="Arial" panose="020B0604020202020204" pitchFamily="34" charset="0"/>
              <a:buChar char="•"/>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To change the way a picture fits in your document, click it and a button for layout options appears next to it. </a:t>
            </a:r>
          </a:p>
          <a:p>
            <a:pPr marL="571500" marR="0" indent="-571500">
              <a:spcBef>
                <a:spcPts val="0"/>
              </a:spcBef>
              <a:spcAft>
                <a:spcPts val="0"/>
              </a:spcAft>
              <a:buFont typeface="Arial" panose="020B0604020202020204" pitchFamily="34" charset="0"/>
              <a:buChar char="•"/>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When you work on a table, click where you want to add a row or a column, and then click the plus sign. Save time in Word with new buttons that show up where you need them. </a:t>
            </a:r>
          </a:p>
          <a:p>
            <a:pPr marL="571500" marR="0" indent="-571500">
              <a:spcBef>
                <a:spcPts val="0"/>
              </a:spcBef>
              <a:spcAft>
                <a:spcPts val="0"/>
              </a:spcAft>
              <a:buFont typeface="Arial" panose="020B0604020202020204" pitchFamily="34" charset="0"/>
              <a:buChar char="•"/>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To change the way a picture fits in your document, click it and a button for layout options appears next to it. </a:t>
            </a:r>
          </a:p>
          <a:p>
            <a:pPr marL="571500" marR="0" indent="-571500">
              <a:spcBef>
                <a:spcPts val="0"/>
              </a:spcBef>
              <a:spcAft>
                <a:spcPts val="0"/>
              </a:spcAft>
              <a:buFont typeface="Arial" panose="020B0604020202020204" pitchFamily="34" charset="0"/>
              <a:buChar char="•"/>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When you work on a table, click where you want to add a row or a column, and then click the plus sign.</a:t>
            </a:r>
          </a:p>
          <a:p>
            <a:pPr marL="571500" marR="0" indent="-571500">
              <a:spcBef>
                <a:spcPts val="0"/>
              </a:spcBef>
              <a:spcAft>
                <a:spcPts val="0"/>
              </a:spcAft>
              <a:buFont typeface="Arial" panose="020B0604020202020204" pitchFamily="34" charset="0"/>
              <a:buChar char="•"/>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Save time in Word with new buttons that show up where you need them. </a:t>
            </a:r>
          </a:p>
          <a:p>
            <a:pPr marL="571500" marR="0" indent="-571500">
              <a:spcBef>
                <a:spcPts val="0"/>
              </a:spcBef>
              <a:spcAft>
                <a:spcPts val="0"/>
              </a:spcAft>
              <a:buFont typeface="Arial" panose="020B0604020202020204" pitchFamily="34" charset="0"/>
              <a:buChar char="•"/>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To change the way a picture fits in your document, click it and a button for layout options appears next to it. </a:t>
            </a:r>
          </a:p>
          <a:p>
            <a:pPr marL="571500" marR="0" indent="-571500">
              <a:spcBef>
                <a:spcPts val="0"/>
              </a:spcBef>
              <a:spcAft>
                <a:spcPts val="0"/>
              </a:spcAft>
              <a:buFont typeface="Arial" panose="020B0604020202020204" pitchFamily="34" charset="0"/>
              <a:buChar char="•"/>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When you work on a table, click where you want to add a row or a column, and then click the plus sign.</a:t>
            </a:r>
          </a:p>
          <a:p>
            <a:pPr marL="571500" marR="0" indent="-571500">
              <a:spcBef>
                <a:spcPts val="0"/>
              </a:spcBef>
              <a:spcAft>
                <a:spcPts val="0"/>
              </a:spcAft>
              <a:buFont typeface="Arial" panose="020B0604020202020204" pitchFamily="34" charset="0"/>
              <a:buChar char="•"/>
            </a:pP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2" name="TextBox 21">
            <a:extLst>
              <a:ext uri="{FF2B5EF4-FFF2-40B4-BE49-F238E27FC236}">
                <a16:creationId xmlns:a16="http://schemas.microsoft.com/office/drawing/2014/main" id="{0831BEBF-EAAA-4BAD-939F-1D3F1E3AEB78}"/>
              </a:ext>
            </a:extLst>
          </p:cNvPr>
          <p:cNvSpPr txBox="1"/>
          <p:nvPr/>
        </p:nvSpPr>
        <p:spPr>
          <a:xfrm>
            <a:off x="737419" y="22942422"/>
            <a:ext cx="9851923" cy="8956298"/>
          </a:xfrm>
          <a:prstGeom prst="rect">
            <a:avLst/>
          </a:prstGeom>
          <a:noFill/>
        </p:spPr>
        <p:txBody>
          <a:bodyPr wrap="square">
            <a:spAutoFit/>
          </a:bodyPr>
          <a:lstStyle/>
          <a:p>
            <a:pPr marL="0" marR="0">
              <a:spcBef>
                <a:spcPts val="0"/>
              </a:spcBef>
              <a:spcAft>
                <a:spcPts val="0"/>
              </a:spcAf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Video provides a powerful way to help you prove your point. When you click Online Video, you can paste in the embed code for the video you want to add. You can also type a keyword to search online for the video that best fits your document. To make your document look professionally produced, Word provides header, footer, cover page, and text box designs that complement each other. For example, you can add a matching cover page, header, and sidebar. Click Insert and then choose the elements you want from the different galleries. Video provides a powerful way to help you prove your point. When you click Online Video, you can paste in the embed code for the video you want to add. You can also type a keyword to search online for the video that best fits your document.</a:t>
            </a:r>
          </a:p>
        </p:txBody>
      </p:sp>
      <p:sp>
        <p:nvSpPr>
          <p:cNvPr id="23" name="TextBox 22">
            <a:extLst>
              <a:ext uri="{FF2B5EF4-FFF2-40B4-BE49-F238E27FC236}">
                <a16:creationId xmlns:a16="http://schemas.microsoft.com/office/drawing/2014/main" id="{E2270B09-4A63-4196-BEFB-7418E0886DF9}"/>
              </a:ext>
            </a:extLst>
          </p:cNvPr>
          <p:cNvSpPr txBox="1"/>
          <p:nvPr/>
        </p:nvSpPr>
        <p:spPr>
          <a:xfrm>
            <a:off x="33301858" y="24604415"/>
            <a:ext cx="9851923" cy="7294305"/>
          </a:xfrm>
          <a:prstGeom prst="rect">
            <a:avLst/>
          </a:prstGeom>
          <a:noFill/>
        </p:spPr>
        <p:txBody>
          <a:bodyPr wrap="square">
            <a:spAutoFit/>
          </a:bodyPr>
          <a:lstStyle/>
          <a:p>
            <a:pPr marL="0" marR="0">
              <a:spcBef>
                <a:spcPts val="0"/>
              </a:spcBef>
              <a:spcAft>
                <a:spcPts val="0"/>
              </a:spcAf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Video provides a powerful way to help you prove your point. When you click Online Video, you can paste in the embed code for the video you want to add. You can also type a keyword to search online for the video that best fits your document. To make your document look professionally produced, Word provides header, footer, cover page, and text box designs that complement each other. For example, you can add a matching cover page, header, and sidebar. Click Insert and then choose the elements you want from the different galleries. Video provides a powerful way to help you prove your point.</a:t>
            </a:r>
          </a:p>
        </p:txBody>
      </p:sp>
      <p:pic>
        <p:nvPicPr>
          <p:cNvPr id="25" name="Picture 24">
            <a:extLst>
              <a:ext uri="{FF2B5EF4-FFF2-40B4-BE49-F238E27FC236}">
                <a16:creationId xmlns:a16="http://schemas.microsoft.com/office/drawing/2014/main" id="{3997388F-ACAF-4184-9957-33547FD50ED1}"/>
              </a:ext>
            </a:extLst>
          </p:cNvPr>
          <p:cNvPicPr>
            <a:picLocks noChangeAspect="1"/>
          </p:cNvPicPr>
          <p:nvPr/>
        </p:nvPicPr>
        <p:blipFill>
          <a:blip r:embed="rId3"/>
          <a:stretch>
            <a:fillRect/>
          </a:stretch>
        </p:blipFill>
        <p:spPr>
          <a:xfrm>
            <a:off x="11432164" y="7905137"/>
            <a:ext cx="10090623" cy="6037832"/>
          </a:xfrm>
          <a:prstGeom prst="rect">
            <a:avLst/>
          </a:prstGeom>
        </p:spPr>
      </p:pic>
      <p:pic>
        <p:nvPicPr>
          <p:cNvPr id="26" name="Picture 25">
            <a:extLst>
              <a:ext uri="{FF2B5EF4-FFF2-40B4-BE49-F238E27FC236}">
                <a16:creationId xmlns:a16="http://schemas.microsoft.com/office/drawing/2014/main" id="{C4C84650-64D8-4D1F-AD8C-E818D05E5668}"/>
              </a:ext>
            </a:extLst>
          </p:cNvPr>
          <p:cNvPicPr>
            <a:picLocks noChangeAspect="1"/>
          </p:cNvPicPr>
          <p:nvPr/>
        </p:nvPicPr>
        <p:blipFill>
          <a:blip r:embed="rId3"/>
          <a:stretch>
            <a:fillRect/>
          </a:stretch>
        </p:blipFill>
        <p:spPr>
          <a:xfrm>
            <a:off x="22328619" y="7978879"/>
            <a:ext cx="10090623" cy="6037832"/>
          </a:xfrm>
          <a:prstGeom prst="rect">
            <a:avLst/>
          </a:prstGeom>
        </p:spPr>
      </p:pic>
      <p:pic>
        <p:nvPicPr>
          <p:cNvPr id="27" name="Picture 26">
            <a:extLst>
              <a:ext uri="{FF2B5EF4-FFF2-40B4-BE49-F238E27FC236}">
                <a16:creationId xmlns:a16="http://schemas.microsoft.com/office/drawing/2014/main" id="{A61C207D-D59D-4A92-BAD8-20042CA1500D}"/>
              </a:ext>
            </a:extLst>
          </p:cNvPr>
          <p:cNvPicPr>
            <a:picLocks noChangeAspect="1"/>
          </p:cNvPicPr>
          <p:nvPr/>
        </p:nvPicPr>
        <p:blipFill>
          <a:blip r:embed="rId3"/>
          <a:stretch>
            <a:fillRect/>
          </a:stretch>
        </p:blipFill>
        <p:spPr>
          <a:xfrm>
            <a:off x="11461661" y="14311681"/>
            <a:ext cx="10090623" cy="6037832"/>
          </a:xfrm>
          <a:prstGeom prst="rect">
            <a:avLst/>
          </a:prstGeom>
        </p:spPr>
      </p:pic>
      <p:pic>
        <p:nvPicPr>
          <p:cNvPr id="28" name="Picture 27">
            <a:extLst>
              <a:ext uri="{FF2B5EF4-FFF2-40B4-BE49-F238E27FC236}">
                <a16:creationId xmlns:a16="http://schemas.microsoft.com/office/drawing/2014/main" id="{6E7A5E6A-DD57-4C18-ADE7-D1AC189DC6C8}"/>
              </a:ext>
            </a:extLst>
          </p:cNvPr>
          <p:cNvPicPr>
            <a:picLocks noChangeAspect="1"/>
          </p:cNvPicPr>
          <p:nvPr/>
        </p:nvPicPr>
        <p:blipFill>
          <a:blip r:embed="rId3"/>
          <a:stretch>
            <a:fillRect/>
          </a:stretch>
        </p:blipFill>
        <p:spPr>
          <a:xfrm>
            <a:off x="22358116" y="14385423"/>
            <a:ext cx="10090623" cy="6037832"/>
          </a:xfrm>
          <a:prstGeom prst="rect">
            <a:avLst/>
          </a:prstGeom>
        </p:spPr>
      </p:pic>
      <p:pic>
        <p:nvPicPr>
          <p:cNvPr id="29" name="Picture 28">
            <a:extLst>
              <a:ext uri="{FF2B5EF4-FFF2-40B4-BE49-F238E27FC236}">
                <a16:creationId xmlns:a16="http://schemas.microsoft.com/office/drawing/2014/main" id="{076880F8-0146-4733-8F03-1A6FD65CFFAD}"/>
              </a:ext>
            </a:extLst>
          </p:cNvPr>
          <p:cNvPicPr>
            <a:picLocks noChangeAspect="1"/>
          </p:cNvPicPr>
          <p:nvPr/>
        </p:nvPicPr>
        <p:blipFill>
          <a:blip r:embed="rId3"/>
          <a:stretch>
            <a:fillRect/>
          </a:stretch>
        </p:blipFill>
        <p:spPr>
          <a:xfrm>
            <a:off x="11520655" y="20800973"/>
            <a:ext cx="10090623" cy="6037832"/>
          </a:xfrm>
          <a:prstGeom prst="rect">
            <a:avLst/>
          </a:prstGeom>
        </p:spPr>
      </p:pic>
      <p:pic>
        <p:nvPicPr>
          <p:cNvPr id="30" name="Picture 29">
            <a:extLst>
              <a:ext uri="{FF2B5EF4-FFF2-40B4-BE49-F238E27FC236}">
                <a16:creationId xmlns:a16="http://schemas.microsoft.com/office/drawing/2014/main" id="{FF0EFFDE-4C31-4C16-AE22-8BFC9BA4627B}"/>
              </a:ext>
            </a:extLst>
          </p:cNvPr>
          <p:cNvPicPr>
            <a:picLocks noChangeAspect="1"/>
          </p:cNvPicPr>
          <p:nvPr/>
        </p:nvPicPr>
        <p:blipFill>
          <a:blip r:embed="rId3"/>
          <a:stretch>
            <a:fillRect/>
          </a:stretch>
        </p:blipFill>
        <p:spPr>
          <a:xfrm>
            <a:off x="22387613" y="20874715"/>
            <a:ext cx="10090623" cy="6037832"/>
          </a:xfrm>
          <a:prstGeom prst="rect">
            <a:avLst/>
          </a:prstGeom>
        </p:spPr>
      </p:pic>
      <p:sp>
        <p:nvSpPr>
          <p:cNvPr id="2" name="Rectangle 1">
            <a:extLst>
              <a:ext uri="{FF2B5EF4-FFF2-40B4-BE49-F238E27FC236}">
                <a16:creationId xmlns:a16="http://schemas.microsoft.com/office/drawing/2014/main" id="{3A8E7138-C78E-4502-B798-9AC7774DCFBC}"/>
              </a:ext>
            </a:extLst>
          </p:cNvPr>
          <p:cNvSpPr/>
          <p:nvPr/>
        </p:nvSpPr>
        <p:spPr>
          <a:xfrm>
            <a:off x="-3887334" y="8593342"/>
            <a:ext cx="997527" cy="997527"/>
          </a:xfrm>
          <a:prstGeom prst="rect">
            <a:avLst/>
          </a:prstGeom>
          <a:solidFill>
            <a:srgbClr val="A943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BC3757F6-3E82-4CCF-BB8A-66790A1B1CD7}"/>
              </a:ext>
            </a:extLst>
          </p:cNvPr>
          <p:cNvSpPr/>
          <p:nvPr/>
        </p:nvSpPr>
        <p:spPr>
          <a:xfrm>
            <a:off x="-3887335" y="9895669"/>
            <a:ext cx="997527" cy="997527"/>
          </a:xfrm>
          <a:prstGeom prst="rect">
            <a:avLst/>
          </a:prstGeom>
          <a:solidFill>
            <a:srgbClr val="FFB8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9F2D7C8E-9880-4351-BCF6-A5B14EA3994D}"/>
              </a:ext>
            </a:extLst>
          </p:cNvPr>
          <p:cNvSpPr/>
          <p:nvPr/>
        </p:nvSpPr>
        <p:spPr>
          <a:xfrm>
            <a:off x="-3887336" y="11197996"/>
            <a:ext cx="997527" cy="997527"/>
          </a:xfrm>
          <a:prstGeom prst="rect">
            <a:avLst/>
          </a:prstGeom>
          <a:solidFill>
            <a:srgbClr val="007F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812670F8-5824-42C5-A406-50D45EB83023}"/>
              </a:ext>
            </a:extLst>
          </p:cNvPr>
          <p:cNvSpPr/>
          <p:nvPr/>
        </p:nvSpPr>
        <p:spPr>
          <a:xfrm>
            <a:off x="-3887336" y="12500323"/>
            <a:ext cx="997527" cy="997527"/>
          </a:xfrm>
          <a:prstGeom prst="rect">
            <a:avLst/>
          </a:prstGeom>
          <a:solidFill>
            <a:srgbClr val="8F9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92897A04-87B4-45CC-9A0F-AF4863B6C551}"/>
              </a:ext>
            </a:extLst>
          </p:cNvPr>
          <p:cNvSpPr/>
          <p:nvPr/>
        </p:nvSpPr>
        <p:spPr>
          <a:xfrm>
            <a:off x="-3887336" y="13802650"/>
            <a:ext cx="997527" cy="997527"/>
          </a:xfrm>
          <a:prstGeom prst="rect">
            <a:avLst/>
          </a:prstGeom>
          <a:solidFill>
            <a:srgbClr val="642F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B1C7CA4C-B35C-469C-88E2-A811BE72E3B2}"/>
              </a:ext>
            </a:extLst>
          </p:cNvPr>
          <p:cNvSpPr/>
          <p:nvPr/>
        </p:nvSpPr>
        <p:spPr>
          <a:xfrm>
            <a:off x="-3887336" y="15102296"/>
            <a:ext cx="997527" cy="997527"/>
          </a:xfrm>
          <a:prstGeom prst="rect">
            <a:avLst/>
          </a:prstGeom>
          <a:solidFill>
            <a:srgbClr val="DAC7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E1084BDE-29BF-48AC-A86E-CE4693095E93}"/>
              </a:ext>
            </a:extLst>
          </p:cNvPr>
          <p:cNvSpPr/>
          <p:nvPr/>
        </p:nvSpPr>
        <p:spPr>
          <a:xfrm>
            <a:off x="-3887336" y="16401942"/>
            <a:ext cx="997527" cy="997527"/>
          </a:xfrm>
          <a:prstGeom prst="rect">
            <a:avLst/>
          </a:prstGeom>
          <a:solidFill>
            <a:srgbClr val="C1C6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86105100-39BA-4AA8-BA9E-463262EB857A}"/>
              </a:ext>
            </a:extLst>
          </p:cNvPr>
          <p:cNvSpPr/>
          <p:nvPr/>
        </p:nvSpPr>
        <p:spPr>
          <a:xfrm>
            <a:off x="-3887336" y="17701588"/>
            <a:ext cx="997527" cy="997527"/>
          </a:xfrm>
          <a:prstGeom prst="rect">
            <a:avLst/>
          </a:prstGeom>
          <a:solidFill>
            <a:srgbClr val="5D17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30792572-12A5-4B9D-842A-A7011ADD2F4E}"/>
              </a:ext>
            </a:extLst>
          </p:cNvPr>
          <p:cNvSpPr txBox="1"/>
          <p:nvPr/>
        </p:nvSpPr>
        <p:spPr>
          <a:xfrm>
            <a:off x="11908582" y="27918668"/>
            <a:ext cx="20123127" cy="3785652"/>
          </a:xfrm>
          <a:prstGeom prst="rect">
            <a:avLst/>
          </a:prstGeom>
          <a:noFill/>
        </p:spPr>
        <p:txBody>
          <a:bodyPr wrap="square">
            <a:spAutoFit/>
          </a:bodyPr>
          <a:lstStyle/>
          <a:p>
            <a:r>
              <a:rPr lang="en-US" sz="4800" dirty="0">
                <a:hlinkClick r:id="rId4"/>
              </a:rPr>
              <a:t>Official Logos and Colors for Mississippi State University</a:t>
            </a:r>
          </a:p>
          <a:p>
            <a:r>
              <a:rPr lang="en-US" sz="4800" dirty="0">
                <a:hlinkClick r:id="rId4"/>
              </a:rPr>
              <a:t>https://www.brand.msstate.edu/assets/index.php</a:t>
            </a:r>
            <a:r>
              <a:rPr lang="en-US" sz="4800" dirty="0"/>
              <a:t> </a:t>
            </a:r>
          </a:p>
          <a:p>
            <a:endParaRPr lang="en-US" sz="4800" dirty="0"/>
          </a:p>
          <a:p>
            <a:r>
              <a:rPr lang="en-US" sz="4800" dirty="0">
                <a:hlinkClick r:id="rId5"/>
              </a:rPr>
              <a:t>Principles of Poster Design Tutorial from the </a:t>
            </a:r>
            <a:r>
              <a:rPr lang="en-US" sz="4800" dirty="0" err="1">
                <a:hlinkClick r:id="rId5"/>
              </a:rPr>
              <a:t>MaxxSouth</a:t>
            </a:r>
            <a:r>
              <a:rPr lang="en-US" sz="4800" dirty="0">
                <a:hlinkClick r:id="rId5"/>
              </a:rPr>
              <a:t> Digital Media Center</a:t>
            </a:r>
          </a:p>
          <a:p>
            <a:r>
              <a:rPr lang="en-US" sz="4800" dirty="0">
                <a:hlinkClick r:id="rId5"/>
              </a:rPr>
              <a:t>https://guides.library.msstate.edu/dmc/powerpoint</a:t>
            </a:r>
            <a:r>
              <a:rPr lang="en-US" sz="4800" dirty="0"/>
              <a:t> </a:t>
            </a:r>
          </a:p>
        </p:txBody>
      </p:sp>
      <p:sp>
        <p:nvSpPr>
          <p:cNvPr id="17" name="Rectangle 16">
            <a:extLst>
              <a:ext uri="{FF2B5EF4-FFF2-40B4-BE49-F238E27FC236}">
                <a16:creationId xmlns:a16="http://schemas.microsoft.com/office/drawing/2014/main" id="{DF1C5109-18A0-4AD4-A094-AA710452CAD1}"/>
              </a:ext>
            </a:extLst>
          </p:cNvPr>
          <p:cNvSpPr/>
          <p:nvPr/>
        </p:nvSpPr>
        <p:spPr>
          <a:xfrm>
            <a:off x="-3622801" y="197322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3A9D3E32-1FDE-4F47-9F5B-472D0774F6C2}"/>
              </a:ext>
            </a:extLst>
          </p:cNvPr>
          <p:cNvSpPr txBox="1"/>
          <p:nvPr/>
        </p:nvSpPr>
        <p:spPr>
          <a:xfrm>
            <a:off x="-5982570" y="21972926"/>
            <a:ext cx="5176738" cy="1938992"/>
          </a:xfrm>
          <a:prstGeom prst="rect">
            <a:avLst/>
          </a:prstGeom>
          <a:noFill/>
        </p:spPr>
        <p:txBody>
          <a:bodyPr wrap="none" rtlCol="0">
            <a:spAutoFit/>
          </a:bodyPr>
          <a:lstStyle/>
          <a:p>
            <a:r>
              <a:rPr lang="en-US" sz="4000" dirty="0"/>
              <a:t>0.5” Square that can be </a:t>
            </a:r>
            <a:br>
              <a:rPr lang="en-US" sz="4000" dirty="0"/>
            </a:br>
            <a:r>
              <a:rPr lang="en-US" sz="4000" dirty="0"/>
              <a:t>used for measuring </a:t>
            </a:r>
            <a:br>
              <a:rPr lang="en-US" sz="4000" dirty="0"/>
            </a:br>
            <a:r>
              <a:rPr lang="en-US" sz="4000" dirty="0"/>
              <a:t>margins and spacing</a:t>
            </a:r>
          </a:p>
        </p:txBody>
      </p:sp>
      <p:cxnSp>
        <p:nvCxnSpPr>
          <p:cNvPr id="43" name="Straight Arrow Connector 42">
            <a:extLst>
              <a:ext uri="{FF2B5EF4-FFF2-40B4-BE49-F238E27FC236}">
                <a16:creationId xmlns:a16="http://schemas.microsoft.com/office/drawing/2014/main" id="{AAE0F735-9D9F-4FA6-99DB-646F87914355}"/>
              </a:ext>
            </a:extLst>
          </p:cNvPr>
          <p:cNvCxnSpPr>
            <a:stCxn id="41" idx="0"/>
          </p:cNvCxnSpPr>
          <p:nvPr/>
        </p:nvCxnSpPr>
        <p:spPr>
          <a:xfrm flipV="1">
            <a:off x="-3394201" y="20409923"/>
            <a:ext cx="0" cy="156300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3BDFAACF-6928-40C4-BB84-220C74F3573F}"/>
              </a:ext>
            </a:extLst>
          </p:cNvPr>
          <p:cNvSpPr txBox="1"/>
          <p:nvPr/>
        </p:nvSpPr>
        <p:spPr>
          <a:xfrm>
            <a:off x="-5425975" y="7602734"/>
            <a:ext cx="4184800" cy="707886"/>
          </a:xfrm>
          <a:prstGeom prst="rect">
            <a:avLst/>
          </a:prstGeom>
          <a:noFill/>
        </p:spPr>
        <p:txBody>
          <a:bodyPr wrap="none" rtlCol="0">
            <a:spAutoFit/>
          </a:bodyPr>
          <a:lstStyle/>
          <a:p>
            <a:r>
              <a:rPr lang="en-US" sz="4000" dirty="0"/>
              <a:t>Official MSU Colors</a:t>
            </a:r>
          </a:p>
        </p:txBody>
      </p:sp>
    </p:spTree>
    <p:extLst>
      <p:ext uri="{BB962C8B-B14F-4D97-AF65-F5344CB8AC3E}">
        <p14:creationId xmlns:p14="http://schemas.microsoft.com/office/powerpoint/2010/main" val="18338054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TotalTime>
  <Words>745</Words>
  <Application>Microsoft Office PowerPoint</Application>
  <PresentationFormat>Custom</PresentationFormat>
  <Paragraphs>31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 Foe, Thomas</dc:creator>
  <cp:lastModifiedBy>La Foe, Thomas</cp:lastModifiedBy>
  <cp:revision>3</cp:revision>
  <dcterms:created xsi:type="dcterms:W3CDTF">2022-02-15T17:05:15Z</dcterms:created>
  <dcterms:modified xsi:type="dcterms:W3CDTF">2022-04-22T15:41:16Z</dcterms:modified>
</cp:coreProperties>
</file>